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0" r:id="rId4"/>
    <p:sldId id="261" r:id="rId5"/>
    <p:sldId id="273" r:id="rId6"/>
    <p:sldId id="264" r:id="rId7"/>
    <p:sldId id="279" r:id="rId8"/>
    <p:sldId id="268" r:id="rId9"/>
    <p:sldId id="280" r:id="rId10"/>
    <p:sldId id="265" r:id="rId11"/>
    <p:sldId id="281" r:id="rId12"/>
    <p:sldId id="270" r:id="rId13"/>
    <p:sldId id="282" r:id="rId14"/>
    <p:sldId id="267" r:id="rId15"/>
    <p:sldId id="283" r:id="rId16"/>
    <p:sldId id="284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A588"/>
    <a:srgbClr val="EBDCCA"/>
    <a:srgbClr val="7A2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12402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957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0266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14995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68586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64414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4193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847595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85474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01346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46768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0022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17080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40357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66852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69084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9530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8D6BE1-0DBC-48DE-9090-7B60D6F97AA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1E6D92A-83EB-433F-8238-4DCF983C3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2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me1a6j0t23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8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0qzkdnwj23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09FEA5-33A7-40CD-98C4-BF4435DBF49B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4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752096E4-EE0D-423D-8AD4-58E6E85B3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AD0E959-1D7B-4D9E-9114-DBCF9FE6671B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FFD72-93EC-401A-A3A9-999DF2DC8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651" y="4978399"/>
            <a:ext cx="8736542" cy="1515533"/>
          </a:xfrm>
          <a:ln w="57150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https://learningapps.org/watch?v=pme1a6j0t23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FE6FE7-F4CB-4CEB-84E3-A2938FDFAD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424EB035-89CB-4151-B0BF-061F004AD3D0}"/>
              </a:ext>
            </a:extLst>
          </p:cNvPr>
          <p:cNvSpPr/>
          <p:nvPr/>
        </p:nvSpPr>
        <p:spPr>
          <a:xfrm>
            <a:off x="7766053" y="3568456"/>
            <a:ext cx="1406522" cy="13208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https://ucare.timepad.ru/4bf4e12e-7c00-49bd-bc22-fc13ac989ae3/poster_event_681726.jpg">
            <a:extLst>
              <a:ext uri="{FF2B5EF4-FFF2-40B4-BE49-F238E27FC236}">
                <a16:creationId xmlns:a16="http://schemas.microsoft.com/office/drawing/2014/main" id="{36E57DB0-F22A-4F44-B876-D85601729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417" r="31111" b="32500"/>
          <a:stretch/>
        </p:blipFill>
        <p:spPr bwMode="auto">
          <a:xfrm>
            <a:off x="5830110" y="102760"/>
            <a:ext cx="3525808" cy="3376557"/>
          </a:xfrm>
          <a:prstGeom prst="ellipse">
            <a:avLst/>
          </a:prstGeom>
          <a:noFill/>
          <a:ln w="38100">
            <a:solidFill>
              <a:srgbClr val="7A2C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klubmama.ru/uploads/posts/2022-08/1661395991_8-klubmama-ru-p-chukovskii-fedorino-gore-podelki-foto-8.jpg">
            <a:extLst>
              <a:ext uri="{FF2B5EF4-FFF2-40B4-BE49-F238E27FC236}">
                <a16:creationId xmlns:a16="http://schemas.microsoft.com/office/drawing/2014/main" id="{D7244BE3-8C16-4428-9496-D6F26C1F3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3056" r="14678" b="2917"/>
          <a:stretch/>
        </p:blipFill>
        <p:spPr bwMode="auto">
          <a:xfrm>
            <a:off x="7245041" y="437908"/>
            <a:ext cx="3104982" cy="2883386"/>
          </a:xfrm>
          <a:prstGeom prst="ellipse">
            <a:avLst/>
          </a:prstGeom>
          <a:noFill/>
          <a:ln w="57150">
            <a:solidFill>
              <a:srgbClr val="7A2C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95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87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87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87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87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39FC6E4-4AFC-4EEC-9BC8-18A25BA5092D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5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31E5C989-C80A-4F95-9B13-F25367155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5B2596A-CFA2-4B3D-ABC9-FD494B56CD31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18" name="Picture 2" descr="https://bravo-voronezh.ru/wp-content/uploads/2019/04/Marshak_500_Samuil-Marshak-vmeste-s-zhenoy-Sofey-i-sestroy-Susannoy-vo-vremya-ucheby-v-Londonskom-universitete-1912-1914-gg..jpg">
            <a:extLst>
              <a:ext uri="{FF2B5EF4-FFF2-40B4-BE49-F238E27FC236}">
                <a16:creationId xmlns:a16="http://schemas.microsoft.com/office/drawing/2014/main" id="{340468F0-C9FF-419A-BE25-3F4E740CE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33379" y="565150"/>
            <a:ext cx="6096000" cy="435451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care.timepad.ru/4bf4e12e-7c00-49bd-bc22-fc13ac989ae3/poster_event_681726.jpg">
            <a:extLst>
              <a:ext uri="{FF2B5EF4-FFF2-40B4-BE49-F238E27FC236}">
                <a16:creationId xmlns:a16="http://schemas.microsoft.com/office/drawing/2014/main" id="{CFEFFB96-21A8-459C-BC02-271A4EA30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17" r="66250"/>
          <a:stretch/>
        </p:blipFill>
        <p:spPr bwMode="auto">
          <a:xfrm>
            <a:off x="8201023" y="789781"/>
            <a:ext cx="2314575" cy="2371725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C9F2491-DB9A-4F22-9A05-F8D58917C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075" y="2085975"/>
            <a:ext cx="5162546" cy="4208993"/>
          </a:xfrm>
          <a:solidFill>
            <a:srgbClr val="EBDCC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lnSpcReduction="10000"/>
          </a:bodyPr>
          <a:lstStyle/>
          <a:p>
            <a:pPr marL="0" indent="0" algn="ctr" fontAlgn="base">
              <a:buNone/>
            </a:pPr>
            <a:r>
              <a:rPr lang="ru-RU" sz="2800" dirty="0"/>
              <a:t>Молодые люди поженились и уехали в Англию. Здесь Самуил Яковлевич начинает учиться в Лондонском университете, переводить с английского языка известные произведения Шекспира, Киплинга и других авторов.  Переводы Маршака стали очень известными и популярными.</a:t>
            </a:r>
          </a:p>
          <a:p>
            <a:pPr marL="0" indent="0" algn="ctr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4438702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09FEA5-33A7-40CD-98C4-BF4435DBF49B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4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752096E4-EE0D-423D-8AD4-58E6E85B3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AD0E959-1D7B-4D9E-9114-DBCF9FE6671B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https://img-fotki.yandex.ru/get/16143/200418627.ed/0_151162_9394389e_orig.png">
            <a:extLst>
              <a:ext uri="{FF2B5EF4-FFF2-40B4-BE49-F238E27FC236}">
                <a16:creationId xmlns:a16="http://schemas.microsoft.com/office/drawing/2014/main" id="{907D0A31-0825-432F-8323-1CD8313DD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990850"/>
            <a:ext cx="5092561" cy="37523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F7B31D1C-E1DD-465D-A41B-1828786A542E}"/>
              </a:ext>
            </a:extLst>
          </p:cNvPr>
          <p:cNvSpPr/>
          <p:nvPr/>
        </p:nvSpPr>
        <p:spPr>
          <a:xfrm flipH="1">
            <a:off x="862345" y="332846"/>
            <a:ext cx="8543264" cy="4238625"/>
          </a:xfrm>
          <a:prstGeom prst="wedgeEllipseCallout">
            <a:avLst>
              <a:gd name="adj1" fmla="val -47256"/>
              <a:gd name="adj2" fmla="val 50140"/>
            </a:avLst>
          </a:prstGeom>
          <a:solidFill>
            <a:srgbClr val="EBDCCA"/>
          </a:solidFill>
          <a:ln w="76200">
            <a:solidFill>
              <a:srgbClr val="BAA58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4D0A01A-CD6F-47CF-AA58-0B0ECE5F4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731" y="1694391"/>
            <a:ext cx="8145992" cy="151553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i="1" spc="300" dirty="0">
                <a:ln/>
                <a:solidFill>
                  <a:schemeClr val="accent4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Чем занимается Маршак в Англии?</a:t>
            </a:r>
          </a:p>
        </p:txBody>
      </p:sp>
    </p:spTree>
    <p:extLst>
      <p:ext uri="{BB962C8B-B14F-4D97-AF65-F5344CB8AC3E}">
        <p14:creationId xmlns:p14="http://schemas.microsoft.com/office/powerpoint/2010/main" val="173430462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D6381C8-3FC9-4C61-9BCE-BDB7F9313498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5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37CBA647-C3C1-4193-8DCB-809F3EB72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5AB306C-9620-4F9F-ABCF-2D264D809682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D36CDE-34F8-4D6F-B40F-9A745F0A704A}"/>
              </a:ext>
            </a:extLst>
          </p:cNvPr>
          <p:cNvSpPr/>
          <p:nvPr/>
        </p:nvSpPr>
        <p:spPr>
          <a:xfrm>
            <a:off x="52387" y="817860"/>
            <a:ext cx="12087225" cy="954107"/>
          </a:xfrm>
          <a:prstGeom prst="rect">
            <a:avLst/>
          </a:prstGeom>
          <a:solidFill>
            <a:srgbClr val="EBDCC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/>
            <a:r>
              <a:rPr lang="ru-RU" sz="2800" dirty="0"/>
              <a:t>Затем писатель вернулся в Россию. Здесь он продолжает писать произведения для детей, а также организовывает несколько детских театров.</a:t>
            </a:r>
          </a:p>
        </p:txBody>
      </p:sp>
      <p:pic>
        <p:nvPicPr>
          <p:cNvPr id="12290" name="Picture 2" descr="https://s0.slide-share.ru/s_slide/f6efa76af69ed9fac8e05b3da4e82049/066bcc9b-9131-447f-9d63-68632ca92fdc.jpeg">
            <a:extLst>
              <a:ext uri="{FF2B5EF4-FFF2-40B4-BE49-F238E27FC236}">
                <a16:creationId xmlns:a16="http://schemas.microsoft.com/office/drawing/2014/main" id="{AB80DF29-16CC-4115-890F-0BEFF674B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1" t="8055" r="13750" b="24862"/>
          <a:stretch/>
        </p:blipFill>
        <p:spPr bwMode="auto">
          <a:xfrm>
            <a:off x="2990848" y="2014402"/>
            <a:ext cx="6391276" cy="4391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95401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09FEA5-33A7-40CD-98C4-BF4435DBF49B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4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752096E4-EE0D-423D-8AD4-58E6E85B3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AD0E959-1D7B-4D9E-9114-DBCF9FE6671B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https://img-fotki.yandex.ru/get/16143/200418627.ed/0_151162_9394389e_orig.png">
            <a:extLst>
              <a:ext uri="{FF2B5EF4-FFF2-40B4-BE49-F238E27FC236}">
                <a16:creationId xmlns:a16="http://schemas.microsoft.com/office/drawing/2014/main" id="{907D0A31-0825-432F-8323-1CD8313DD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990850"/>
            <a:ext cx="5092561" cy="37523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F7B31D1C-E1DD-465D-A41B-1828786A542E}"/>
              </a:ext>
            </a:extLst>
          </p:cNvPr>
          <p:cNvSpPr/>
          <p:nvPr/>
        </p:nvSpPr>
        <p:spPr>
          <a:xfrm flipH="1">
            <a:off x="862345" y="332846"/>
            <a:ext cx="8543264" cy="4238625"/>
          </a:xfrm>
          <a:prstGeom prst="wedgeEllipseCallout">
            <a:avLst>
              <a:gd name="adj1" fmla="val -47256"/>
              <a:gd name="adj2" fmla="val 50140"/>
            </a:avLst>
          </a:prstGeom>
          <a:solidFill>
            <a:srgbClr val="EBDCCA"/>
          </a:solidFill>
          <a:ln w="76200">
            <a:solidFill>
              <a:srgbClr val="BAA58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4D0A01A-CD6F-47CF-AA58-0B0ECE5F4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981" y="1694391"/>
            <a:ext cx="8145992" cy="151553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i="1" spc="300" dirty="0">
                <a:ln/>
                <a:solidFill>
                  <a:schemeClr val="accent4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Что организовывает Маршак в России?</a:t>
            </a:r>
          </a:p>
        </p:txBody>
      </p:sp>
    </p:spTree>
    <p:extLst>
      <p:ext uri="{BB962C8B-B14F-4D97-AF65-F5344CB8AC3E}">
        <p14:creationId xmlns:p14="http://schemas.microsoft.com/office/powerpoint/2010/main" val="25431407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E90D7DD-F7AD-48F3-97AF-ABFCDCF07726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5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AC00CFB4-0714-47AC-9A4F-38FE6F07D7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E14D3D1-5A95-4977-B71D-DE20E2C6F7C8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607EC-437D-421C-ADE5-54DC1664E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0349" y="1930778"/>
            <a:ext cx="3878526" cy="2041073"/>
          </a:xfrm>
          <a:solidFill>
            <a:srgbClr val="EBDCCA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Смерть настигла писателя 4 июля 1964 года.</a:t>
            </a:r>
          </a:p>
          <a:p>
            <a:pPr marL="0" indent="0" algn="ctr">
              <a:buNone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B1A1E7B-514D-4155-8ACA-674264D8AC61}"/>
              </a:ext>
            </a:extLst>
          </p:cNvPr>
          <p:cNvSpPr/>
          <p:nvPr/>
        </p:nvSpPr>
        <p:spPr>
          <a:xfrm>
            <a:off x="4676775" y="5091038"/>
            <a:ext cx="70961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Самуила Яковлевича любят и помнят по сей день. Его именем называют улицы, в его честь устанавливают мемориальные доски. </a:t>
            </a:r>
          </a:p>
          <a:p>
            <a:pPr algn="ctr"/>
            <a:r>
              <a:rPr lang="ru-RU" sz="2400" b="1" i="1" dirty="0"/>
              <a:t>Самуил Маршак жив в сердцах людей.</a:t>
            </a:r>
          </a:p>
        </p:txBody>
      </p:sp>
      <p:pic>
        <p:nvPicPr>
          <p:cNvPr id="7170" name="Picture 2" descr="https://cemeterys.ru/images/img2891390.jpg">
            <a:extLst>
              <a:ext uri="{FF2B5EF4-FFF2-40B4-BE49-F238E27FC236}">
                <a16:creationId xmlns:a16="http://schemas.microsoft.com/office/drawing/2014/main" id="{A676E727-F67C-4BA0-BEA6-784F64CBB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0" t="7451" r="24241"/>
          <a:stretch/>
        </p:blipFill>
        <p:spPr bwMode="auto">
          <a:xfrm>
            <a:off x="6694224" y="364673"/>
            <a:ext cx="3596794" cy="45290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80333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09FEA5-33A7-40CD-98C4-BF4435DBF49B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4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752096E4-EE0D-423D-8AD4-58E6E85B3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AD0E959-1D7B-4D9E-9114-DBCF9FE6671B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https://img-fotki.yandex.ru/get/16143/200418627.ed/0_151162_9394389e_orig.png">
            <a:extLst>
              <a:ext uri="{FF2B5EF4-FFF2-40B4-BE49-F238E27FC236}">
                <a16:creationId xmlns:a16="http://schemas.microsoft.com/office/drawing/2014/main" id="{907D0A31-0825-432F-8323-1CD8313DD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990850"/>
            <a:ext cx="5092561" cy="37523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F7B31D1C-E1DD-465D-A41B-1828786A542E}"/>
              </a:ext>
            </a:extLst>
          </p:cNvPr>
          <p:cNvSpPr/>
          <p:nvPr/>
        </p:nvSpPr>
        <p:spPr>
          <a:xfrm flipH="1">
            <a:off x="862345" y="332846"/>
            <a:ext cx="8543264" cy="4238625"/>
          </a:xfrm>
          <a:prstGeom prst="wedgeEllipseCallout">
            <a:avLst>
              <a:gd name="adj1" fmla="val -47256"/>
              <a:gd name="adj2" fmla="val 50140"/>
            </a:avLst>
          </a:prstGeom>
          <a:solidFill>
            <a:srgbClr val="EBDCCA"/>
          </a:solidFill>
          <a:ln w="76200">
            <a:solidFill>
              <a:srgbClr val="BAA58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4D0A01A-CD6F-47CF-AA58-0B0ECE5F4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256" y="1913467"/>
            <a:ext cx="8145992" cy="151553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i="1" spc="300" dirty="0">
                <a:ln/>
                <a:solidFill>
                  <a:schemeClr val="accent4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Читают ли произведения автора нынешние дети?</a:t>
            </a:r>
          </a:p>
        </p:txBody>
      </p:sp>
    </p:spTree>
    <p:extLst>
      <p:ext uri="{BB962C8B-B14F-4D97-AF65-F5344CB8AC3E}">
        <p14:creationId xmlns:p14="http://schemas.microsoft.com/office/powerpoint/2010/main" val="157002495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09FEA5-33A7-40CD-98C4-BF4435DBF49B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4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752096E4-EE0D-423D-8AD4-58E6E85B3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AD0E959-1D7B-4D9E-9114-DBCF9FE6671B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https://img-fotki.yandex.ru/get/16143/200418627.ed/0_151162_9394389e_orig.png">
            <a:extLst>
              <a:ext uri="{FF2B5EF4-FFF2-40B4-BE49-F238E27FC236}">
                <a16:creationId xmlns:a16="http://schemas.microsoft.com/office/drawing/2014/main" id="{907D0A31-0825-432F-8323-1CD8313DD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990850"/>
            <a:ext cx="5092561" cy="37523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F7B31D1C-E1DD-465D-A41B-1828786A542E}"/>
              </a:ext>
            </a:extLst>
          </p:cNvPr>
          <p:cNvSpPr/>
          <p:nvPr/>
        </p:nvSpPr>
        <p:spPr>
          <a:xfrm flipH="1">
            <a:off x="862345" y="332846"/>
            <a:ext cx="8543264" cy="4238625"/>
          </a:xfrm>
          <a:prstGeom prst="wedgeEllipseCallout">
            <a:avLst>
              <a:gd name="adj1" fmla="val -47256"/>
              <a:gd name="adj2" fmla="val 50140"/>
            </a:avLst>
          </a:prstGeom>
          <a:solidFill>
            <a:srgbClr val="EBDCCA"/>
          </a:solidFill>
          <a:ln w="76200">
            <a:solidFill>
              <a:srgbClr val="BAA58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4D0A01A-CD6F-47CF-AA58-0B0ECE5F4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345" y="1694391"/>
            <a:ext cx="8145992" cy="151553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8000" b="1" i="1" spc="300" dirty="0">
                <a:ln/>
                <a:solidFill>
                  <a:schemeClr val="accent4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МОЛОДЦЫ!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4DB7917-5E60-4296-AD4B-C734A705BE9A}"/>
              </a:ext>
            </a:extLst>
          </p:cNvPr>
          <p:cNvGrpSpPr/>
          <p:nvPr/>
        </p:nvGrpSpPr>
        <p:grpSpPr>
          <a:xfrm>
            <a:off x="9809651" y="5195734"/>
            <a:ext cx="545007" cy="212364"/>
            <a:chOff x="9809651" y="5195734"/>
            <a:chExt cx="545007" cy="212364"/>
          </a:xfrm>
        </p:grpSpPr>
        <p:sp>
          <p:nvSpPr>
            <p:cNvPr id="2" name="Полилиния: фигура 1">
              <a:extLst>
                <a:ext uri="{FF2B5EF4-FFF2-40B4-BE49-F238E27FC236}">
                  <a16:creationId xmlns:a16="http://schemas.microsoft.com/office/drawing/2014/main" id="{583C63D0-7F7A-4148-A2A2-2A0F3C8CDD3D}"/>
                </a:ext>
              </a:extLst>
            </p:cNvPr>
            <p:cNvSpPr/>
            <p:nvPr/>
          </p:nvSpPr>
          <p:spPr>
            <a:xfrm>
              <a:off x="9809651" y="5195734"/>
              <a:ext cx="545007" cy="183636"/>
            </a:xfrm>
            <a:custGeom>
              <a:avLst/>
              <a:gdLst>
                <a:gd name="connsiteX0" fmla="*/ 1099 w 545007"/>
                <a:gd name="connsiteY0" fmla="*/ 4916 h 183636"/>
                <a:gd name="connsiteX1" fmla="*/ 248749 w 545007"/>
                <a:gd name="connsiteY1" fmla="*/ 176366 h 183636"/>
                <a:gd name="connsiteX2" fmla="*/ 420199 w 545007"/>
                <a:gd name="connsiteY2" fmla="*/ 138266 h 183636"/>
                <a:gd name="connsiteX3" fmla="*/ 544024 w 545007"/>
                <a:gd name="connsiteY3" fmla="*/ 14441 h 183636"/>
                <a:gd name="connsiteX4" fmla="*/ 353524 w 545007"/>
                <a:gd name="connsiteY4" fmla="*/ 43016 h 183636"/>
                <a:gd name="connsiteX5" fmla="*/ 1099 w 545007"/>
                <a:gd name="connsiteY5" fmla="*/ 4916 h 18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5007" h="183636">
                  <a:moveTo>
                    <a:pt x="1099" y="4916"/>
                  </a:moveTo>
                  <a:cubicBezTo>
                    <a:pt x="-16363" y="27141"/>
                    <a:pt x="178899" y="154141"/>
                    <a:pt x="248749" y="176366"/>
                  </a:cubicBezTo>
                  <a:cubicBezTo>
                    <a:pt x="318599" y="198591"/>
                    <a:pt x="370987" y="165253"/>
                    <a:pt x="420199" y="138266"/>
                  </a:cubicBezTo>
                  <a:cubicBezTo>
                    <a:pt x="469411" y="111279"/>
                    <a:pt x="555137" y="30316"/>
                    <a:pt x="544024" y="14441"/>
                  </a:cubicBezTo>
                  <a:cubicBezTo>
                    <a:pt x="532912" y="-1434"/>
                    <a:pt x="437661" y="43016"/>
                    <a:pt x="353524" y="43016"/>
                  </a:cubicBezTo>
                  <a:cubicBezTo>
                    <a:pt x="269387" y="43016"/>
                    <a:pt x="18561" y="-17309"/>
                    <a:pt x="1099" y="4916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4C3D6D6F-13FA-4B77-B1D7-B6D95CC9B373}"/>
                </a:ext>
              </a:extLst>
            </p:cNvPr>
            <p:cNvCxnSpPr/>
            <p:nvPr/>
          </p:nvCxnSpPr>
          <p:spPr>
            <a:xfrm>
              <a:off x="9971018" y="5210175"/>
              <a:ext cx="0" cy="1428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67B879F1-A5C1-45E7-916A-8B267CBA9C2B}"/>
                </a:ext>
              </a:extLst>
            </p:cNvPr>
            <p:cNvCxnSpPr>
              <a:cxnSpLocks/>
              <a:endCxn id="2" idx="1"/>
            </p:cNvCxnSpPr>
            <p:nvPr/>
          </p:nvCxnSpPr>
          <p:spPr>
            <a:xfrm flipH="1">
              <a:off x="10058400" y="5195734"/>
              <a:ext cx="18649" cy="1763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7EFF08E4-D6DE-41CF-BFDD-85217CF885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64430" y="5231732"/>
              <a:ext cx="18649" cy="1763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8630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11D1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D4D1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373DAD2-4536-4D5C-B404-5F459EAA0563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5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6BD5FC98-CD63-48EA-9D28-B0E8159EA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6620D54-42D8-4AAC-AABC-879B924C7D55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Picture 2" descr="https://ucare.timepad.ru/4bf4e12e-7c00-49bd-bc22-fc13ac989ae3/poster_event_681726.jpg">
            <a:extLst>
              <a:ext uri="{FF2B5EF4-FFF2-40B4-BE49-F238E27FC236}">
                <a16:creationId xmlns:a16="http://schemas.microsoft.com/office/drawing/2014/main" id="{41ECFB84-5CE8-48E1-8D52-9667E4709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17" r="66250"/>
          <a:stretch/>
        </p:blipFill>
        <p:spPr bwMode="auto">
          <a:xfrm>
            <a:off x="6338888" y="5347496"/>
            <a:ext cx="1617413" cy="1657349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care.timepad.ru/4bf4e12e-7c00-49bd-bc22-fc13ac989ae3/poster_event_681726.jpg">
            <a:extLst>
              <a:ext uri="{FF2B5EF4-FFF2-40B4-BE49-F238E27FC236}">
                <a16:creationId xmlns:a16="http://schemas.microsoft.com/office/drawing/2014/main" id="{0E75D22A-6251-4886-9E03-C993C8CC3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17" r="66250"/>
          <a:stretch/>
        </p:blipFill>
        <p:spPr bwMode="auto">
          <a:xfrm>
            <a:off x="8460969" y="4657726"/>
            <a:ext cx="1617413" cy="1657349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ucare.timepad.ru/4bf4e12e-7c00-49bd-bc22-fc13ac989ae3/poster_event_681726.jpg">
            <a:extLst>
              <a:ext uri="{FF2B5EF4-FFF2-40B4-BE49-F238E27FC236}">
                <a16:creationId xmlns:a16="http://schemas.microsoft.com/office/drawing/2014/main" id="{E0355C14-731C-4C70-960F-4E23DB55A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17" r="66250"/>
          <a:stretch/>
        </p:blipFill>
        <p:spPr bwMode="auto">
          <a:xfrm>
            <a:off x="9428548" y="2558257"/>
            <a:ext cx="1617413" cy="1657349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ucare.timepad.ru/4bf4e12e-7c00-49bd-bc22-fc13ac989ae3/poster_event_681726.jpg">
            <a:extLst>
              <a:ext uri="{FF2B5EF4-FFF2-40B4-BE49-F238E27FC236}">
                <a16:creationId xmlns:a16="http://schemas.microsoft.com/office/drawing/2014/main" id="{1833B9F9-F633-4700-9FFF-6D2FB5093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17" r="66250"/>
          <a:stretch/>
        </p:blipFill>
        <p:spPr bwMode="auto">
          <a:xfrm>
            <a:off x="9532862" y="-1"/>
            <a:ext cx="1617413" cy="1657349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10910-8D77-4ACB-BD78-0EE60A78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208" y="531813"/>
            <a:ext cx="10920941" cy="1657349"/>
          </a:xfrm>
          <a:solidFill>
            <a:srgbClr val="7A2C2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sz="5400" b="1" i="1" dirty="0">
                <a:ln w="0"/>
                <a:solidFill>
                  <a:srgbClr val="EBDCCA"/>
                </a:solidFill>
                <a:effectLst>
                  <a:reflection blurRad="6350" stA="53000" endA="300" endPos="35500" dir="5400000" sy="-90000" algn="bl" rotWithShape="0"/>
                </a:effectLst>
              </a:rPr>
              <a:t>Выразительное чтение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FA7DCDB-0349-45D3-A152-CE3C552BB805}"/>
              </a:ext>
            </a:extLst>
          </p:cNvPr>
          <p:cNvSpPr/>
          <p:nvPr/>
        </p:nvSpPr>
        <p:spPr>
          <a:xfrm>
            <a:off x="5903471" y="2631282"/>
            <a:ext cx="2643188" cy="2383236"/>
          </a:xfrm>
          <a:prstGeom prst="ellipse">
            <a:avLst/>
          </a:prstGeom>
          <a:solidFill>
            <a:srgbClr val="EBDCCA"/>
          </a:solidFill>
          <a:ln w="5715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nukadeti.ru_-_marshak-kot-i-lodyri">
            <a:hlinkClick r:id="" action="ppaction://media"/>
            <a:extLst>
              <a:ext uri="{FF2B5EF4-FFF2-40B4-BE49-F238E27FC236}">
                <a16:creationId xmlns:a16="http://schemas.microsoft.com/office/drawing/2014/main" id="{9DB89734-7F3F-441B-B94C-7DF871976C2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0761" y="2951362"/>
            <a:ext cx="1743076" cy="174307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2" descr="https://ucare.timepad.ru/4bf4e12e-7c00-49bd-bc22-fc13ac989ae3/poster_event_681726.jpg">
            <a:extLst>
              <a:ext uri="{FF2B5EF4-FFF2-40B4-BE49-F238E27FC236}">
                <a16:creationId xmlns:a16="http://schemas.microsoft.com/office/drawing/2014/main" id="{25B498ED-037C-4C1A-80A6-515B15FBD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17" r="66250"/>
          <a:stretch/>
        </p:blipFill>
        <p:spPr bwMode="auto">
          <a:xfrm>
            <a:off x="4626723" y="4215606"/>
            <a:ext cx="1424532" cy="1459706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flomaster.club/uploads/posts/2021-11/1636608417_16-flomaster-club-p-kot-i-lodiri-marshak-illyustratsii-krasivi-17.jpg">
            <a:extLst>
              <a:ext uri="{FF2B5EF4-FFF2-40B4-BE49-F238E27FC236}">
                <a16:creationId xmlns:a16="http://schemas.microsoft.com/office/drawing/2014/main" id="{3119BF81-36EB-4C32-BD08-7C5B79CAA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474" y="2381845"/>
            <a:ext cx="3187816" cy="428347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856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258A9F8-A1FF-4EBB-A2E0-8C0B9AD7ABA3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5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B53D59AC-4EF1-4368-9096-605E6714D3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8E603F09-BCF1-42FD-8519-8BB859ED58C2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DDA223-8D58-45CD-BF7E-4DF412A3F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376" y="1909232"/>
            <a:ext cx="9601196" cy="3318936"/>
          </a:xfrm>
          <a:solidFill>
            <a:srgbClr val="EBDCCA"/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2500"/>
          </a:bodyPr>
          <a:lstStyle/>
          <a:p>
            <a:pPr marL="0" indent="0">
              <a:buClr>
                <a:srgbClr val="C00000"/>
              </a:buClr>
              <a:buNone/>
            </a:pPr>
            <a:r>
              <a:rPr lang="ru-RU" sz="4000" i="1" spc="300" dirty="0"/>
              <a:t>Продолжите предложения: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4000" i="1" spc="300" dirty="0"/>
              <a:t>На уроке мне больше всего понравилось …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4000" i="1" spc="300" dirty="0"/>
              <a:t>Своей работой на уроке я …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4000" i="1" spc="300" dirty="0"/>
              <a:t>Урок показался мне …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6253081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09FEA5-33A7-40CD-98C4-BF4435DBF49B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4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752096E4-EE0D-423D-8AD4-58E6E85B3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AD0E959-1D7B-4D9E-9114-DBCF9FE6671B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FFD72-93EC-401A-A3A9-999DF2DC8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651" y="4978399"/>
            <a:ext cx="8736542" cy="1515533"/>
          </a:xfrm>
          <a:ln w="57150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https://learningapps.org/watch?v=p0qzkdnwj23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FE6FE7-F4CB-4CEB-84E3-A2938FDFAD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424EB035-89CB-4151-B0BF-061F004AD3D0}"/>
              </a:ext>
            </a:extLst>
          </p:cNvPr>
          <p:cNvSpPr/>
          <p:nvPr/>
        </p:nvSpPr>
        <p:spPr>
          <a:xfrm>
            <a:off x="7766053" y="3568456"/>
            <a:ext cx="1406522" cy="13208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https://ucare.timepad.ru/4bf4e12e-7c00-49bd-bc22-fc13ac989ae3/poster_event_681726.jpg">
            <a:extLst>
              <a:ext uri="{FF2B5EF4-FFF2-40B4-BE49-F238E27FC236}">
                <a16:creationId xmlns:a16="http://schemas.microsoft.com/office/drawing/2014/main" id="{36E57DB0-F22A-4F44-B876-D85601729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417" r="31111" b="32500"/>
          <a:stretch/>
        </p:blipFill>
        <p:spPr bwMode="auto">
          <a:xfrm>
            <a:off x="5830110" y="102760"/>
            <a:ext cx="3525808" cy="3376557"/>
          </a:xfrm>
          <a:prstGeom prst="ellipse">
            <a:avLst/>
          </a:prstGeom>
          <a:noFill/>
          <a:ln w="38100">
            <a:solidFill>
              <a:srgbClr val="7A2C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B2B5A616-104B-40C2-AD8A-E5941A97E672}"/>
              </a:ext>
            </a:extLst>
          </p:cNvPr>
          <p:cNvSpPr/>
          <p:nvPr/>
        </p:nvSpPr>
        <p:spPr>
          <a:xfrm>
            <a:off x="7120404" y="392046"/>
            <a:ext cx="3280894" cy="2975110"/>
          </a:xfrm>
          <a:prstGeom prst="ellipse">
            <a:avLst/>
          </a:prstGeom>
          <a:solidFill>
            <a:srgbClr val="7A2C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6652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87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87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87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87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09FEA5-33A7-40CD-98C4-BF4435DBF49B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4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752096E4-EE0D-423D-8AD4-58E6E85B3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AD0E959-1D7B-4D9E-9114-DBCF9FE6671B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FFD72-93EC-401A-A3A9-999DF2DC8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6062" y="1193008"/>
            <a:ext cx="6815669" cy="1933574"/>
          </a:xfrm>
          <a:ln w="28575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Маршак Самуил Яковлевич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FE6FE7-F4CB-4CEB-84E3-A2938FDFA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1449" y="4867206"/>
            <a:ext cx="6815669" cy="2555873"/>
          </a:xfrm>
        </p:spPr>
        <p:txBody>
          <a:bodyPr>
            <a:normAutofit/>
          </a:bodyPr>
          <a:lstStyle/>
          <a:p>
            <a:endParaRPr lang="ru-RU" sz="48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8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«Кот и лодыри»</a:t>
            </a:r>
          </a:p>
        </p:txBody>
      </p:sp>
      <p:pic>
        <p:nvPicPr>
          <p:cNvPr id="3074" name="Picture 2" descr="https://i.pinimg.com/736x/61/36/15/6136158aa1b8184400e17fd221d1dd6a.jpg">
            <a:extLst>
              <a:ext uri="{FF2B5EF4-FFF2-40B4-BE49-F238E27FC236}">
                <a16:creationId xmlns:a16="http://schemas.microsoft.com/office/drawing/2014/main" id="{62F50C7F-12FE-44BC-B2A1-A41822ACB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69" y="576264"/>
            <a:ext cx="4279104" cy="570547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renburgkniga.ru/wp-content/uploads/4/4/6/446372b61be9d929562387a7653eab87.jpeg">
            <a:extLst>
              <a:ext uri="{FF2B5EF4-FFF2-40B4-BE49-F238E27FC236}">
                <a16:creationId xmlns:a16="http://schemas.microsoft.com/office/drawing/2014/main" id="{BD1FAD99-EB99-4498-B58C-1824CD7E2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40" y="3328338"/>
            <a:ext cx="3300627" cy="2399504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800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09FEA5-33A7-40CD-98C4-BF4435DBF49B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4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752096E4-EE0D-423D-8AD4-58E6E85B3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AD0E959-1D7B-4D9E-9114-DBCF9FE6671B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FFD72-93EC-401A-A3A9-999DF2DC8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3549" y="1019024"/>
            <a:ext cx="6019799" cy="5417609"/>
          </a:xfrm>
        </p:spPr>
        <p:txBody>
          <a:bodyPr/>
          <a:lstStyle/>
          <a:p>
            <a:pPr fontAlgn="base"/>
            <a:br>
              <a:rPr lang="ru-RU" sz="4000" dirty="0"/>
            </a:br>
            <a:r>
              <a:rPr lang="ru-RU" sz="4000" dirty="0"/>
              <a:t>Родился писатель 22 октября 1887 года в Воронеже. </a:t>
            </a:r>
            <a:br>
              <a:rPr lang="ru-RU" sz="4000" dirty="0"/>
            </a:br>
            <a:r>
              <a:rPr lang="ru-RU" sz="4000" dirty="0"/>
              <a:t>Фамилия «Маршак» переводится как «наш учитель».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0AE160-9109-4223-B9A6-D9749A23C0E7}"/>
              </a:ext>
            </a:extLst>
          </p:cNvPr>
          <p:cNvSpPr/>
          <p:nvPr/>
        </p:nvSpPr>
        <p:spPr>
          <a:xfrm>
            <a:off x="371474" y="309860"/>
            <a:ext cx="11572875" cy="830997"/>
          </a:xfrm>
          <a:prstGeom prst="rect">
            <a:avLst/>
          </a:prstGeom>
          <a:solidFill>
            <a:srgbClr val="EBDCCA"/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Самуил Яковлевич Маршак </a:t>
            </a:r>
            <a:r>
              <a:rPr lang="ru-RU" sz="2400" dirty="0"/>
              <a:t>– известный поэт и драматург. Его знают как автора детских сказок, стихов, но также и как автора более серьезных произведений.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873734-3370-485F-9944-6256931D1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562224"/>
            <a:ext cx="4529138" cy="48744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50155322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09FEA5-33A7-40CD-98C4-BF4435DBF49B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4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752096E4-EE0D-423D-8AD4-58E6E85B3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AD0E959-1D7B-4D9E-9114-DBCF9FE6671B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https://img-fotki.yandex.ru/get/16143/200418627.ed/0_151162_9394389e_orig.png">
            <a:extLst>
              <a:ext uri="{FF2B5EF4-FFF2-40B4-BE49-F238E27FC236}">
                <a16:creationId xmlns:a16="http://schemas.microsoft.com/office/drawing/2014/main" id="{907D0A31-0825-432F-8323-1CD8313DD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990850"/>
            <a:ext cx="5092561" cy="37523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F7B31D1C-E1DD-465D-A41B-1828786A542E}"/>
              </a:ext>
            </a:extLst>
          </p:cNvPr>
          <p:cNvSpPr/>
          <p:nvPr/>
        </p:nvSpPr>
        <p:spPr>
          <a:xfrm flipH="1">
            <a:off x="862345" y="332846"/>
            <a:ext cx="8543264" cy="4238625"/>
          </a:xfrm>
          <a:prstGeom prst="wedgeEllipseCallout">
            <a:avLst>
              <a:gd name="adj1" fmla="val -47256"/>
              <a:gd name="adj2" fmla="val 50140"/>
            </a:avLst>
          </a:prstGeom>
          <a:solidFill>
            <a:srgbClr val="EBDCCA"/>
          </a:solidFill>
          <a:ln w="76200">
            <a:solidFill>
              <a:srgbClr val="BAA58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4D0A01A-CD6F-47CF-AA58-0B0ECE5F4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256" y="1913467"/>
            <a:ext cx="8145992" cy="151553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i="1" spc="300" dirty="0">
                <a:ln/>
                <a:solidFill>
                  <a:schemeClr val="accent4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 каком городе родился Самуил Яковлевич?</a:t>
            </a:r>
          </a:p>
        </p:txBody>
      </p:sp>
    </p:spTree>
    <p:extLst>
      <p:ext uri="{BB962C8B-B14F-4D97-AF65-F5344CB8AC3E}">
        <p14:creationId xmlns:p14="http://schemas.microsoft.com/office/powerpoint/2010/main" val="145878859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09FEA5-33A7-40CD-98C4-BF4435DBF49B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4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752096E4-EE0D-423D-8AD4-58E6E85B3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AD0E959-1D7B-4D9E-9114-DBCF9FE6671B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50EC205-73C6-42C0-8BC7-95B4E59A7568}"/>
              </a:ext>
            </a:extLst>
          </p:cNvPr>
          <p:cNvSpPr/>
          <p:nvPr/>
        </p:nvSpPr>
        <p:spPr>
          <a:xfrm>
            <a:off x="3236613" y="1166842"/>
            <a:ext cx="50958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Сначала маленький Маршак учился в гимназии около Воронежа.  Учителя считали его одаренным и весьма талантливым. Юный поэт пишет свои первые произведения еще в школе.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D94DA9-ED90-41D1-8457-CA952CE8C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" r="55874"/>
          <a:stretch/>
        </p:blipFill>
        <p:spPr>
          <a:xfrm>
            <a:off x="148134" y="77985"/>
            <a:ext cx="2862263" cy="42368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54A0C6-FB27-4018-BCBC-2E11A41995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76" t="1153"/>
          <a:stretch/>
        </p:blipFill>
        <p:spPr>
          <a:xfrm>
            <a:off x="8572004" y="2491679"/>
            <a:ext cx="3471862" cy="42368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99081170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09FEA5-33A7-40CD-98C4-BF4435DBF49B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4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752096E4-EE0D-423D-8AD4-58E6E85B3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AD0E959-1D7B-4D9E-9114-DBCF9FE6671B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https://img-fotki.yandex.ru/get/16143/200418627.ed/0_151162_9394389e_orig.png">
            <a:extLst>
              <a:ext uri="{FF2B5EF4-FFF2-40B4-BE49-F238E27FC236}">
                <a16:creationId xmlns:a16="http://schemas.microsoft.com/office/drawing/2014/main" id="{907D0A31-0825-432F-8323-1CD8313DD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990850"/>
            <a:ext cx="5092561" cy="37523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F7B31D1C-E1DD-465D-A41B-1828786A542E}"/>
              </a:ext>
            </a:extLst>
          </p:cNvPr>
          <p:cNvSpPr/>
          <p:nvPr/>
        </p:nvSpPr>
        <p:spPr>
          <a:xfrm flipH="1">
            <a:off x="862345" y="332846"/>
            <a:ext cx="8543264" cy="4238625"/>
          </a:xfrm>
          <a:prstGeom prst="wedgeEllipseCallout">
            <a:avLst>
              <a:gd name="adj1" fmla="val -47256"/>
              <a:gd name="adj2" fmla="val 50140"/>
            </a:avLst>
          </a:prstGeom>
          <a:solidFill>
            <a:srgbClr val="EBDCCA"/>
          </a:solidFill>
          <a:ln w="76200">
            <a:solidFill>
              <a:srgbClr val="BAA58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4D0A01A-CD6F-47CF-AA58-0B0ECE5F4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981" y="1608667"/>
            <a:ext cx="8145992" cy="151553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i="1" spc="300" dirty="0">
                <a:ln/>
                <a:solidFill>
                  <a:schemeClr val="accent4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Где поэт пишет свои первые произведения?</a:t>
            </a:r>
          </a:p>
        </p:txBody>
      </p:sp>
    </p:spTree>
    <p:extLst>
      <p:ext uri="{BB962C8B-B14F-4D97-AF65-F5344CB8AC3E}">
        <p14:creationId xmlns:p14="http://schemas.microsoft.com/office/powerpoint/2010/main" val="103907487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A0808F1-2407-4C3D-9CF5-522D6D41E0E0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9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A3392BAE-490A-4C7B-AD79-5CFB196411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CEC8181-024F-416C-832E-A89A40433158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B57CBFF-DB5A-45C9-A40C-3B6CB8285001}"/>
              </a:ext>
            </a:extLst>
          </p:cNvPr>
          <p:cNvSpPr/>
          <p:nvPr/>
        </p:nvSpPr>
        <p:spPr>
          <a:xfrm>
            <a:off x="10148888" y="1171574"/>
            <a:ext cx="1838323" cy="4419601"/>
          </a:xfrm>
          <a:prstGeom prst="rect">
            <a:avLst/>
          </a:prstGeom>
          <a:solidFill>
            <a:srgbClr val="EBDCCA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C07B65C-9606-41FE-BF44-90EB15B95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171575"/>
            <a:ext cx="5248275" cy="4419601"/>
          </a:xfrm>
          <a:solidFill>
            <a:srgbClr val="EBDCCA"/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 fontAlgn="base">
              <a:buNone/>
            </a:pPr>
            <a:br>
              <a:rPr lang="ru-RU" sz="3200" dirty="0"/>
            </a:br>
            <a:r>
              <a:rPr lang="ru-RU" sz="3200" dirty="0"/>
              <a:t>В 1911 году писатель становится корреспондентом и отправляется в путешествие. В это время Маршак написал свои самые лучшие и проникновенные стихи, а также встречает девушку Софью, свою будущую супругу.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F6F098-8848-444D-97BC-7F916D1BE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19100"/>
            <a:ext cx="6096000" cy="59245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12688821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09FEA5-33A7-40CD-98C4-BF4435DBF49B}"/>
              </a:ext>
            </a:extLst>
          </p:cNvPr>
          <p:cNvGrpSpPr/>
          <p:nvPr/>
        </p:nvGrpSpPr>
        <p:grpSpPr>
          <a:xfrm>
            <a:off x="0" y="0"/>
            <a:ext cx="12200464" cy="6858000"/>
            <a:chOff x="0" y="0"/>
            <a:chExt cx="12200464" cy="6858000"/>
          </a:xfrm>
        </p:grpSpPr>
        <p:pic>
          <p:nvPicPr>
            <p:cNvPr id="4" name="Picture 2" descr="https://ucare.timepad.ru/4bf4e12e-7c00-49bd-bc22-fc13ac989ae3/poster_event_681726.jpg">
              <a:extLst>
                <a:ext uri="{FF2B5EF4-FFF2-40B4-BE49-F238E27FC236}">
                  <a16:creationId xmlns:a16="http://schemas.microsoft.com/office/drawing/2014/main" id="{752096E4-EE0D-423D-8AD4-58E6E85B3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AD0E959-1D7B-4D9E-9114-DBCF9FE6671B}"/>
                </a:ext>
              </a:extLst>
            </p:cNvPr>
            <p:cNvSpPr/>
            <p:nvPr/>
          </p:nvSpPr>
          <p:spPr>
            <a:xfrm>
              <a:off x="6838949" y="0"/>
              <a:ext cx="5361515" cy="6858000"/>
            </a:xfrm>
            <a:prstGeom prst="rect">
              <a:avLst/>
            </a:prstGeom>
            <a:solidFill>
              <a:srgbClr val="EBD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https://img-fotki.yandex.ru/get/16143/200418627.ed/0_151162_9394389e_orig.png">
            <a:extLst>
              <a:ext uri="{FF2B5EF4-FFF2-40B4-BE49-F238E27FC236}">
                <a16:creationId xmlns:a16="http://schemas.microsoft.com/office/drawing/2014/main" id="{907D0A31-0825-432F-8323-1CD8313DD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990850"/>
            <a:ext cx="5092561" cy="37523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F7B31D1C-E1DD-465D-A41B-1828786A542E}"/>
              </a:ext>
            </a:extLst>
          </p:cNvPr>
          <p:cNvSpPr/>
          <p:nvPr/>
        </p:nvSpPr>
        <p:spPr>
          <a:xfrm flipH="1">
            <a:off x="862345" y="332846"/>
            <a:ext cx="8543264" cy="4238625"/>
          </a:xfrm>
          <a:prstGeom prst="wedgeEllipseCallout">
            <a:avLst>
              <a:gd name="adj1" fmla="val -47256"/>
              <a:gd name="adj2" fmla="val 50140"/>
            </a:avLst>
          </a:prstGeom>
          <a:solidFill>
            <a:srgbClr val="EBDCCA"/>
          </a:solidFill>
          <a:ln w="76200">
            <a:solidFill>
              <a:srgbClr val="BAA58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4D0A01A-CD6F-47CF-AA58-0B0ECE5F4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256" y="1913467"/>
            <a:ext cx="8145992" cy="151553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i="1" spc="300" dirty="0">
                <a:ln/>
                <a:solidFill>
                  <a:schemeClr val="accent4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Что важного произошло в жизни Маршака в 1911 году?</a:t>
            </a:r>
          </a:p>
        </p:txBody>
      </p:sp>
    </p:spTree>
    <p:extLst>
      <p:ext uri="{BB962C8B-B14F-4D97-AF65-F5344CB8AC3E}">
        <p14:creationId xmlns:p14="http://schemas.microsoft.com/office/powerpoint/2010/main" val="2164774306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101</TotalTime>
  <Words>186</Words>
  <Application>Microsoft Office PowerPoint</Application>
  <PresentationFormat>Широкоэкранный</PresentationFormat>
  <Paragraphs>27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Courier New</vt:lpstr>
      <vt:lpstr>Garamond</vt:lpstr>
      <vt:lpstr>Wingdings</vt:lpstr>
      <vt:lpstr>Натуральные материалы</vt:lpstr>
      <vt:lpstr>https://learningapps.org/watch?v=pme1a6j0t23 </vt:lpstr>
      <vt:lpstr>https://learningapps.org/watch?v=p0qzkdnwj23 </vt:lpstr>
      <vt:lpstr>     Маршак Самуил Яковлевич</vt:lpstr>
      <vt:lpstr> Родился писатель 22 октября 1887 года в Воронеже.  Фамилия «Маршак» переводится как «наш учитель». </vt:lpstr>
      <vt:lpstr>В каком городе родился Самуил Яковлевич?</vt:lpstr>
      <vt:lpstr>Презентация PowerPoint</vt:lpstr>
      <vt:lpstr>Где поэт пишет свои первые произведения?</vt:lpstr>
      <vt:lpstr>Презентация PowerPoint</vt:lpstr>
      <vt:lpstr>Что важного произошло в жизни Маршака в 1911 году?</vt:lpstr>
      <vt:lpstr>Презентация PowerPoint</vt:lpstr>
      <vt:lpstr>Чем занимается Маршак в Англии?</vt:lpstr>
      <vt:lpstr>Презентация PowerPoint</vt:lpstr>
      <vt:lpstr>Что организовывает Маршак в России?</vt:lpstr>
      <vt:lpstr>Презентация PowerPoint</vt:lpstr>
      <vt:lpstr>Читают ли произведения автора нынешние дети?</vt:lpstr>
      <vt:lpstr>МОЛОДЦЫ!</vt:lpstr>
      <vt:lpstr>Выразительное чтение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Господин</dc:creator>
  <cp:lastModifiedBy>Господин</cp:lastModifiedBy>
  <cp:revision>15</cp:revision>
  <dcterms:created xsi:type="dcterms:W3CDTF">2022-09-24T12:01:45Z</dcterms:created>
  <dcterms:modified xsi:type="dcterms:W3CDTF">2023-02-07T22:50:23Z</dcterms:modified>
</cp:coreProperties>
</file>